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presProps.xml" ContentType="application/vnd.openxmlformats-officedocument.presentationml.presProps+xml"/>
  <Override PartName="/ppt/media/image1.jpeg" ContentType="image/jpeg"/>
  <Override PartName="/ppt/media/image3.png" ContentType="image/png"/>
  <Override PartName="/ppt/media/image2.png" ContentType="image/png"/>
  <Override PartName="/ppt/media/image4.jpeg" ContentType="image/jpeg"/>
  <Override PartName="/ppt/media/image5.jpeg" ContentType="image/jpeg"/>
  <Override PartName="/ppt/media/image7.png" ContentType="image/png"/>
  <Override PartName="/ppt/media/image6.png" ContentType="image/png"/>
  <Override PartName="/ppt/media/image8.png" ContentType="image/png"/>
  <Override PartName="/ppt/media/image9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3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4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2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Shape 1"/>
          <p:cNvSpPr/>
          <p:nvPr/>
        </p:nvSpPr>
        <p:spPr>
          <a:xfrm>
            <a:off x="838080" y="365040"/>
            <a:ext cx="10514880" cy="210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90000"/>
              </a:lnSpc>
              <a:buNone/>
            </a:pPr>
            <a:r>
              <a:rPr b="0" lang="fr-FR" sz="3600" spc="-1" strike="noStrike">
                <a:solidFill>
                  <a:srgbClr val="000000"/>
                </a:solidFill>
                <a:latin typeface="Calibri Light"/>
                <a:ea typeface="DejaVu Sans"/>
              </a:rPr>
              <a:t>Ceci est une communication des élèves du</a:t>
            </a:r>
            <a:br>
              <a:rPr sz="1800"/>
            </a:br>
            <a:br>
              <a:rPr sz="1800"/>
            </a:br>
            <a:r>
              <a:rPr b="1" lang="fr-FR" sz="6000" spc="-1" strike="noStrike">
                <a:solidFill>
                  <a:srgbClr val="10a013"/>
                </a:solidFill>
                <a:latin typeface="Calibri Light"/>
                <a:ea typeface="DejaVu Sans"/>
              </a:rPr>
              <a:t>C</a:t>
            </a:r>
            <a:r>
              <a:rPr b="0" lang="fr-FR" sz="6000" spc="-1" strike="noStrike">
                <a:solidFill>
                  <a:srgbClr val="000000"/>
                </a:solidFill>
                <a:latin typeface="Calibri Light"/>
                <a:ea typeface="DejaVu Sans"/>
              </a:rPr>
              <a:t>lub </a:t>
            </a:r>
            <a:r>
              <a:rPr b="1" lang="fr-FR" sz="6000" spc="-1" strike="noStrike">
                <a:solidFill>
                  <a:srgbClr val="00b050"/>
                </a:solidFill>
                <a:latin typeface="Calibri Light"/>
                <a:ea typeface="DejaVu Sans"/>
              </a:rPr>
              <a:t>E</a:t>
            </a:r>
            <a:r>
              <a:rPr b="1" lang="fr-FR" sz="6000" spc="-1" strike="noStrike">
                <a:solidFill>
                  <a:srgbClr val="000000"/>
                </a:solidFill>
                <a:latin typeface="Calibri Light"/>
                <a:ea typeface="DejaVu Sans"/>
              </a:rPr>
              <a:t>nvironnement</a:t>
            </a:r>
            <a:endParaRPr b="0" lang="fr-FR" sz="6000" spc="-1" strike="noStrike">
              <a:latin typeface="Arial"/>
            </a:endParaRPr>
          </a:p>
        </p:txBody>
      </p:sp>
      <p:pic>
        <p:nvPicPr>
          <p:cNvPr id="153" name="Image 123" descr=""/>
          <p:cNvPicPr/>
          <p:nvPr/>
        </p:nvPicPr>
        <p:blipFill>
          <a:blip r:embed="rId1"/>
          <a:stretch/>
        </p:blipFill>
        <p:spPr>
          <a:xfrm>
            <a:off x="3707280" y="2129040"/>
            <a:ext cx="4581360" cy="3431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413640" y="1548720"/>
            <a:ext cx="11517120" cy="462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2" spcCol="0" lIns="90000" rIns="90000" tIns="45000" bIns="45000" anchor="t">
            <a:noAutofit/>
          </a:bodyPr>
          <a:p>
            <a:pPr marL="285840" indent="-285480" algn="just">
              <a:lnSpc>
                <a:spcPct val="100000"/>
              </a:lnSpc>
              <a:buClr>
                <a:srgbClr val="10a013"/>
              </a:buClr>
              <a:buFont typeface="StarSymbol"/>
              <a:buChar char="-"/>
              <a:tabLst>
                <a:tab algn="l" pos="4935600"/>
                <a:tab algn="l" pos="9777240"/>
              </a:tabLst>
            </a:pPr>
            <a:r>
              <a:rPr b="0" i="1" lang="fr-FR" sz="4800" spc="-1" strike="noStrike">
                <a:solidFill>
                  <a:srgbClr val="10a013"/>
                </a:solidFill>
                <a:latin typeface="Calibri"/>
                <a:ea typeface="DejaVu Sans"/>
              </a:rPr>
              <a:t>Dans ton assiette, </a:t>
            </a:r>
            <a:r>
              <a:rPr b="1" i="1" lang="fr-FR" sz="4800" spc="-1" strike="noStrike">
                <a:solidFill>
                  <a:srgbClr val="10a013"/>
                </a:solidFill>
                <a:latin typeface="Calibri"/>
                <a:ea typeface="DejaVu Sans"/>
              </a:rPr>
              <a:t>adapte la portion</a:t>
            </a:r>
            <a:r>
              <a:rPr b="0" i="1" lang="fr-FR" sz="4800" spc="-1" strike="noStrike">
                <a:solidFill>
                  <a:srgbClr val="10a013"/>
                </a:solidFill>
                <a:latin typeface="Calibri"/>
                <a:ea typeface="DejaVu Sans"/>
              </a:rPr>
              <a:t> à ton appétit.</a:t>
            </a:r>
            <a:endParaRPr b="0" lang="fr-FR" sz="48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10a013"/>
              </a:buClr>
              <a:buFont typeface="StarSymbol"/>
              <a:buChar char="-"/>
              <a:tabLst>
                <a:tab algn="l" pos="4935600"/>
                <a:tab algn="l" pos="9777240"/>
              </a:tabLst>
            </a:pPr>
            <a:r>
              <a:rPr b="0" i="1" lang="fr-FR" sz="4800" spc="-1" strike="noStrike">
                <a:solidFill>
                  <a:srgbClr val="10a013"/>
                </a:solidFill>
                <a:latin typeface="Calibri"/>
                <a:ea typeface="DejaVu Sans"/>
              </a:rPr>
              <a:t>Finis ton assiette et finis ton pain.</a:t>
            </a:r>
            <a:endParaRPr b="0" lang="fr-FR" sz="4800" spc="-1" strike="noStrike">
              <a:latin typeface="Arial"/>
            </a:endParaRPr>
          </a:p>
        </p:txBody>
      </p:sp>
      <p:pic>
        <p:nvPicPr>
          <p:cNvPr id="177" name="Image 1" descr=""/>
          <p:cNvPicPr/>
          <p:nvPr/>
        </p:nvPicPr>
        <p:blipFill>
          <a:blip r:embed="rId1"/>
          <a:stretch/>
        </p:blipFill>
        <p:spPr>
          <a:xfrm>
            <a:off x="6246000" y="1548720"/>
            <a:ext cx="5684400" cy="4019400"/>
          </a:xfrm>
          <a:prstGeom prst="rect">
            <a:avLst/>
          </a:prstGeom>
          <a:ln w="0">
            <a:noFill/>
          </a:ln>
        </p:spPr>
      </p:pic>
      <p:sp>
        <p:nvSpPr>
          <p:cNvPr id="178" name="ZoneTexte 2"/>
          <p:cNvSpPr/>
          <p:nvPr/>
        </p:nvSpPr>
        <p:spPr>
          <a:xfrm>
            <a:off x="949680" y="304920"/>
            <a:ext cx="1044504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Nous te proposons de relever le défi suivant:</a:t>
            </a:r>
            <a:endParaRPr b="0" lang="fr-FR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3" dur="indefinite" restart="never" nodeType="tmRoot">
          <p:childTnLst>
            <p:seq>
              <p:cTn id="84" dur="indefinite" nodeType="mainSeq">
                <p:childTnLst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/>
          <p:nvPr/>
        </p:nvSpPr>
        <p:spPr>
          <a:xfrm>
            <a:off x="515880" y="387000"/>
            <a:ext cx="11101320" cy="609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b="0" lang="fr-FR" sz="5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r>
              <a:rPr b="1" lang="fr-FR" sz="5200" spc="-1" strike="noStrike">
                <a:solidFill>
                  <a:srgbClr val="10a013"/>
                </a:solidFill>
                <a:latin typeface="Calibri"/>
                <a:ea typeface="DejaVu Sans"/>
              </a:rPr>
              <a:t>Alors, passe à l’action!</a:t>
            </a:r>
            <a:endParaRPr b="0" lang="fr-FR" sz="52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buNone/>
            </a:pPr>
            <a:endParaRPr b="0" lang="fr-FR" sz="52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buNone/>
            </a:pPr>
            <a:endParaRPr b="0" lang="fr-FR" sz="52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b="0" lang="fr-FR" sz="4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r>
              <a:rPr b="1" i="1" lang="fr-FR" sz="4800" spc="-1" strike="noStrike">
                <a:solidFill>
                  <a:srgbClr val="10a013"/>
                </a:solidFill>
                <a:latin typeface="Calibri"/>
                <a:ea typeface="DejaVu Sans"/>
              </a:rPr>
              <a:t>Les élèves organisateurs te remercient…</a:t>
            </a:r>
            <a:endParaRPr b="0" lang="fr-FR" sz="4800" spc="-1" strike="noStrike">
              <a:latin typeface="Arial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  <a:buNone/>
            </a:pPr>
            <a:r>
              <a:rPr b="1" i="1" lang="fr-FR" sz="4800" spc="-1" strike="noStrike">
                <a:solidFill>
                  <a:srgbClr val="10a013"/>
                </a:solidFill>
                <a:latin typeface="Calibri"/>
                <a:ea typeface="DejaVu Sans"/>
              </a:rPr>
              <a:t>… </a:t>
            </a:r>
            <a:r>
              <a:rPr b="1" i="1" lang="fr-FR" sz="4800" spc="-1" strike="noStrike">
                <a:solidFill>
                  <a:srgbClr val="10a013"/>
                </a:solidFill>
                <a:latin typeface="Calibri"/>
                <a:ea typeface="DejaVu Sans"/>
              </a:rPr>
              <a:t>la Planète aussi!</a:t>
            </a:r>
            <a:endParaRPr b="0" lang="fr-FR" sz="4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b="0" lang="fr-FR" sz="4800" spc="-1" strike="noStrike">
              <a:latin typeface="Arial"/>
            </a:endParaRPr>
          </a:p>
        </p:txBody>
      </p:sp>
      <p:pic>
        <p:nvPicPr>
          <p:cNvPr id="180" name="Image 1" descr=""/>
          <p:cNvPicPr/>
          <p:nvPr/>
        </p:nvPicPr>
        <p:blipFill>
          <a:blip r:embed="rId1"/>
          <a:stretch/>
        </p:blipFill>
        <p:spPr>
          <a:xfrm>
            <a:off x="7713720" y="375120"/>
            <a:ext cx="3684600" cy="4115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3" dur="indefinite" restart="never" nodeType="tmRoot">
          <p:childTnLst>
            <p:seq>
              <p:cTn id="94" dur="indefinite" nodeType="mainSeq">
                <p:childTnLst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nodeType="clickEffect" fill="hold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9" dur="500" fill="hold"/>
                                        <p:tgtEl>
                                          <p:spTgt spid="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0" dur="500" fill="hold"/>
                                        <p:tgtEl>
                                          <p:spTgt spid="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nodeType="clickEffect" fill="hold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5" dur="500" fill="hold"/>
                                        <p:tgtEl>
                                          <p:spTgt spid="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6" dur="500" fill="hold"/>
                                        <p:tgtEl>
                                          <p:spTgt spid="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0" y="834120"/>
            <a:ext cx="1178136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rgbClr val="008000"/>
                </a:solidFill>
                <a:latin typeface="Arial"/>
                <a:ea typeface="DejaVu Sans"/>
              </a:rPr>
              <a:t>Collège François Truffaut, collège E3D</a:t>
            </a:r>
            <a:br>
              <a:rPr sz="4400"/>
            </a:br>
            <a:r>
              <a:rPr b="0" lang="fr-FR" sz="4400" spc="-1" strike="noStrike">
                <a:solidFill>
                  <a:srgbClr val="008000"/>
                </a:solidFill>
                <a:latin typeface="Arial"/>
                <a:ea typeface="DejaVu Sans"/>
              </a:rPr>
              <a:t>=</a:t>
            </a:r>
            <a:br>
              <a:rPr sz="4400"/>
            </a:br>
            <a:r>
              <a:rPr b="0" lang="fr-FR" sz="4400" spc="-1" strike="noStrike">
                <a:solidFill>
                  <a:srgbClr val="008000"/>
                </a:solidFill>
                <a:latin typeface="Arial"/>
                <a:ea typeface="DejaVu Sans"/>
              </a:rPr>
              <a:t> </a:t>
            </a:r>
            <a:r>
              <a:rPr b="0" lang="fr-FR" sz="3600" spc="-1" strike="noStrike">
                <a:solidFill>
                  <a:srgbClr val="008000"/>
                </a:solidFill>
                <a:latin typeface="Arial"/>
                <a:ea typeface="DejaVu Sans"/>
              </a:rPr>
              <a:t>E</a:t>
            </a:r>
            <a:r>
              <a:rPr b="0" lang="fr-FR" sz="3600" spc="-1" strike="noStrike">
                <a:solidFill>
                  <a:srgbClr val="000000"/>
                </a:solidFill>
                <a:latin typeface="Arial"/>
                <a:ea typeface="DejaVu Sans"/>
              </a:rPr>
              <a:t>tablissement en </a:t>
            </a:r>
            <a:r>
              <a:rPr b="0" lang="fr-FR" sz="3600" spc="-1" strike="noStrike">
                <a:solidFill>
                  <a:srgbClr val="008000"/>
                </a:solidFill>
                <a:latin typeface="Arial"/>
                <a:ea typeface="DejaVu Sans"/>
              </a:rPr>
              <a:t>D</a:t>
            </a:r>
            <a:r>
              <a:rPr b="0" lang="fr-FR" sz="3600" spc="-1" strike="noStrike">
                <a:solidFill>
                  <a:srgbClr val="000000"/>
                </a:solidFill>
                <a:latin typeface="Arial"/>
                <a:ea typeface="DejaVu Sans"/>
              </a:rPr>
              <a:t>émarche</a:t>
            </a:r>
            <a:r>
              <a:rPr b="0" lang="fr-FR" sz="3600" spc="-1" strike="noStrike">
                <a:solidFill>
                  <a:srgbClr val="008000"/>
                </a:solidFill>
                <a:latin typeface="Arial"/>
                <a:ea typeface="DejaVu Sans"/>
              </a:rPr>
              <a:t> </a:t>
            </a:r>
            <a:r>
              <a:rPr b="0" lang="fr-FR" sz="3600" spc="-1" strike="noStrike">
                <a:solidFill>
                  <a:srgbClr val="000000"/>
                </a:solidFill>
                <a:latin typeface="Arial"/>
                <a:ea typeface="DejaVu Sans"/>
              </a:rPr>
              <a:t>de</a:t>
            </a:r>
            <a:r>
              <a:rPr b="0" lang="fr-FR" sz="3600" spc="-1" strike="noStrike">
                <a:solidFill>
                  <a:srgbClr val="008000"/>
                </a:solidFill>
                <a:latin typeface="Arial"/>
                <a:ea typeface="DejaVu Sans"/>
              </a:rPr>
              <a:t> D</a:t>
            </a:r>
            <a:r>
              <a:rPr b="0" lang="fr-FR" sz="3600" spc="-1" strike="noStrike">
                <a:solidFill>
                  <a:srgbClr val="000000"/>
                </a:solidFill>
                <a:latin typeface="Arial"/>
                <a:ea typeface="DejaVu Sans"/>
              </a:rPr>
              <a:t>éveloppement</a:t>
            </a:r>
            <a:r>
              <a:rPr b="0" lang="fr-FR" sz="3600" spc="-1" strike="noStrike">
                <a:solidFill>
                  <a:srgbClr val="008000"/>
                </a:solidFill>
                <a:latin typeface="Arial"/>
                <a:ea typeface="DejaVu Sans"/>
              </a:rPr>
              <a:t> D</a:t>
            </a:r>
            <a:r>
              <a:rPr b="0" lang="fr-FR" sz="3600" spc="-1" strike="noStrike">
                <a:solidFill>
                  <a:srgbClr val="000000"/>
                </a:solidFill>
                <a:latin typeface="Arial"/>
                <a:ea typeface="DejaVu Sans"/>
              </a:rPr>
              <a:t>urable</a:t>
            </a:r>
            <a:endParaRPr b="0" lang="fr-FR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5" name="Image 3" descr=""/>
          <p:cNvPicPr/>
          <p:nvPr/>
        </p:nvPicPr>
        <p:blipFill>
          <a:blip r:embed="rId1"/>
          <a:srcRect l="0" t="41231" r="4829" b="34576"/>
          <a:stretch/>
        </p:blipFill>
        <p:spPr>
          <a:xfrm>
            <a:off x="180000" y="2520000"/>
            <a:ext cx="11880000" cy="4234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900000" y="540000"/>
            <a:ext cx="10779120" cy="282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  <a:ea typeface="DejaVu Sans"/>
              </a:rPr>
              <a:t>Au club environnement, nous mettons en place des actions </a:t>
            </a:r>
            <a:r>
              <a:rPr b="1" i="1" lang="fr-FR" sz="4400" spc="-1" strike="noStrike">
                <a:solidFill>
                  <a:srgbClr val="00b050"/>
                </a:solidFill>
                <a:latin typeface="Arial"/>
                <a:ea typeface="DejaVu Sans"/>
              </a:rPr>
              <a:t>« développement durable »</a:t>
            </a:r>
            <a:r>
              <a:rPr b="0" lang="fr-FR" sz="4400" spc="-1" strike="noStrike">
                <a:solidFill>
                  <a:srgbClr val="00b050"/>
                </a:solidFill>
                <a:latin typeface="Arial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Arial"/>
                <a:ea typeface="DejaVu Sans"/>
              </a:rPr>
              <a:t>(recyclage, aménagement de la mare, cabaret à oiseaux, …)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"/>
          <p:cNvSpPr txBox="1"/>
          <p:nvPr/>
        </p:nvSpPr>
        <p:spPr>
          <a:xfrm>
            <a:off x="900000" y="3709440"/>
            <a:ext cx="10800000" cy="2590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algn="ctr"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  <a:ea typeface="DejaVu Sans"/>
              </a:rPr>
              <a:t>Aujourd’hui, avec des élèves de 6</a:t>
            </a:r>
            <a:r>
              <a:rPr b="0" lang="fr-FR" sz="4400" spc="-1" strike="noStrike" baseline="30000">
                <a:solidFill>
                  <a:srgbClr val="000000"/>
                </a:solidFill>
                <a:latin typeface="Arial"/>
                <a:ea typeface="DejaVu Sans"/>
              </a:rPr>
              <a:t>ème</a:t>
            </a:r>
            <a:r>
              <a:rPr b="0" lang="fr-FR" sz="4400" spc="-1" strike="noStrike">
                <a:solidFill>
                  <a:srgbClr val="000000"/>
                </a:solidFill>
                <a:latin typeface="Arial"/>
                <a:ea typeface="DejaVu Sans"/>
              </a:rPr>
              <a:t>, nous souhaitons vous informer sur ce que pourrait être une </a:t>
            </a:r>
            <a:br>
              <a:rPr sz="4400"/>
            </a:br>
            <a:r>
              <a:rPr b="1" lang="fr-FR" sz="4400" spc="-1" strike="noStrike">
                <a:solidFill>
                  <a:srgbClr val="00b050"/>
                </a:solidFill>
                <a:latin typeface="Arial"/>
                <a:ea typeface="DejaVu Sans"/>
              </a:rPr>
              <a:t>« alimentation DURABLE ».</a:t>
            </a:r>
            <a:endParaRPr b="0" lang="fr-FR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2248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1" lang="fr-FR" sz="4400" spc="-1" strike="noStrike">
                <a:solidFill>
                  <a:srgbClr val="000000"/>
                </a:solidFill>
                <a:latin typeface="Arial"/>
                <a:ea typeface="DejaVu Sans"/>
              </a:rPr>
              <a:t>En réalité, c’est assez simple</a:t>
            </a:r>
            <a:r>
              <a:rPr b="0" lang="fr-FR" sz="4400" spc="-1" strike="noStrike">
                <a:solidFill>
                  <a:srgbClr val="000000"/>
                </a:solidFill>
                <a:latin typeface="Arial"/>
                <a:ea typeface="DejaVu Sans"/>
              </a:rPr>
              <a:t>. Chacun peut agir efficacement à son niveau. Il faudrait juste: 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subTitle"/>
          </p:nvPr>
        </p:nvSpPr>
        <p:spPr>
          <a:xfrm>
            <a:off x="562680" y="1825560"/>
            <a:ext cx="1162944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marL="571680" indent="-5716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Arial"/>
                <a:ea typeface="DejaVu Sans"/>
              </a:rPr>
              <a:t>éviter tout </a:t>
            </a:r>
            <a:r>
              <a:rPr b="1" lang="fr-FR" sz="4400" spc="-1" strike="noStrike">
                <a:solidFill>
                  <a:srgbClr val="00b050"/>
                </a:solidFill>
                <a:latin typeface="Arial"/>
                <a:ea typeface="DejaVu Sans"/>
              </a:rPr>
              <a:t>gaspillage alimentaire</a:t>
            </a:r>
            <a:endParaRPr b="0" lang="fr-FR" sz="4400" spc="-1" strike="noStrike">
              <a:latin typeface="Arial"/>
            </a:endParaRPr>
          </a:p>
          <a:p>
            <a:pPr marL="571680" indent="-5716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Arial"/>
                <a:ea typeface="DejaVu Sans"/>
              </a:rPr>
              <a:t>manger des </a:t>
            </a:r>
            <a:r>
              <a:rPr b="1" lang="fr-FR" sz="4400" spc="-1" strike="noStrike">
                <a:solidFill>
                  <a:srgbClr val="00b050"/>
                </a:solidFill>
                <a:latin typeface="Arial"/>
                <a:ea typeface="DejaVu Sans"/>
              </a:rPr>
              <a:t>produits de saison</a:t>
            </a:r>
            <a:endParaRPr b="0" lang="fr-FR" sz="4400" spc="-1" strike="noStrike">
              <a:latin typeface="Arial"/>
            </a:endParaRPr>
          </a:p>
          <a:p>
            <a:pPr marL="571680" indent="-5716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000000"/>
                </a:solidFill>
                <a:latin typeface="Arial"/>
                <a:ea typeface="DejaVu Sans"/>
              </a:rPr>
              <a:t>choisir de préférence des </a:t>
            </a:r>
            <a:r>
              <a:rPr b="1" lang="fr-FR" sz="4400" spc="-1" strike="noStrike">
                <a:solidFill>
                  <a:srgbClr val="00b050"/>
                </a:solidFill>
                <a:latin typeface="Arial"/>
                <a:ea typeface="DejaVu Sans"/>
              </a:rPr>
              <a:t>produits locaux</a:t>
            </a:r>
            <a:endParaRPr b="0" lang="fr-FR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" dur="indefinite" restart="never" nodeType="tmRoot">
          <p:childTnLst>
            <p:seq>
              <p:cTn id="8" dur="indefinite" nodeType="mainSeq">
                <p:childTnLst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254880" y="210960"/>
            <a:ext cx="11171880" cy="1467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0" lang="fr-FR" sz="4000" spc="-1" strike="noStrike">
                <a:solidFill>
                  <a:srgbClr val="000000"/>
                </a:solidFill>
                <a:latin typeface="Arial"/>
                <a:ea typeface="DejaVu Sans"/>
              </a:rPr>
              <a:t>Pour préparer les repas, chaque jour une équipe se mobilise dès 6 heures du matin.</a:t>
            </a:r>
            <a:br>
              <a:rPr sz="4000"/>
            </a:br>
            <a:endParaRPr b="0" lang="fr-FR" sz="4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1" name="Image 3" descr=""/>
          <p:cNvPicPr/>
          <p:nvPr/>
        </p:nvPicPr>
        <p:blipFill>
          <a:blip r:embed="rId1"/>
          <a:srcRect l="32818" t="36657" r="26598" b="32045"/>
          <a:stretch/>
        </p:blipFill>
        <p:spPr>
          <a:xfrm>
            <a:off x="360000" y="1678320"/>
            <a:ext cx="4860000" cy="2959920"/>
          </a:xfrm>
          <a:prstGeom prst="rect">
            <a:avLst/>
          </a:prstGeom>
          <a:ln w="0">
            <a:noFill/>
          </a:ln>
        </p:spPr>
      </p:pic>
      <p:pic>
        <p:nvPicPr>
          <p:cNvPr id="162" name="Image 5" descr=""/>
          <p:cNvPicPr/>
          <p:nvPr/>
        </p:nvPicPr>
        <p:blipFill>
          <a:blip r:embed="rId2"/>
          <a:srcRect l="6924" t="23641" r="21283" b="37725"/>
          <a:stretch/>
        </p:blipFill>
        <p:spPr>
          <a:xfrm>
            <a:off x="5354280" y="3997440"/>
            <a:ext cx="6564600" cy="2648880"/>
          </a:xfrm>
          <a:prstGeom prst="rect">
            <a:avLst/>
          </a:prstGeom>
          <a:ln w="0">
            <a:noFill/>
          </a:ln>
        </p:spPr>
      </p:pic>
      <p:pic>
        <p:nvPicPr>
          <p:cNvPr id="163" name="Image 11" descr=""/>
          <p:cNvPicPr/>
          <p:nvPr/>
        </p:nvPicPr>
        <p:blipFill>
          <a:blip r:embed="rId3"/>
          <a:srcRect l="24361" t="21923" r="35643" b="31111"/>
          <a:stretch/>
        </p:blipFill>
        <p:spPr>
          <a:xfrm>
            <a:off x="9085320" y="1148760"/>
            <a:ext cx="2458440" cy="2164680"/>
          </a:xfrm>
          <a:prstGeom prst="rect">
            <a:avLst/>
          </a:prstGeom>
          <a:ln w="0">
            <a:noFill/>
          </a:ln>
        </p:spPr>
      </p:pic>
      <p:sp>
        <p:nvSpPr>
          <p:cNvPr id="164" name="ZoneTexte 12"/>
          <p:cNvSpPr/>
          <p:nvPr/>
        </p:nvSpPr>
        <p:spPr>
          <a:xfrm>
            <a:off x="395640" y="4722120"/>
            <a:ext cx="403236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0" lang="fr-FR" sz="3600" spc="-1" strike="noStrike">
                <a:solidFill>
                  <a:srgbClr val="00b050"/>
                </a:solidFill>
                <a:latin typeface="Arial"/>
                <a:ea typeface="DejaVu Sans"/>
              </a:rPr>
              <a:t>Les cuisiniers, </a:t>
            </a:r>
            <a:endParaRPr b="0" lang="fr-FR" sz="3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fr-FR" sz="3600" spc="-1" strike="noStrike">
                <a:solidFill>
                  <a:srgbClr val="00b050"/>
                </a:solidFill>
                <a:latin typeface="Arial"/>
                <a:ea typeface="DejaVu Sans"/>
              </a:rPr>
              <a:t>Sébastien et Eric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165" name="ZoneTexte 13"/>
          <p:cNvSpPr/>
          <p:nvPr/>
        </p:nvSpPr>
        <p:spPr>
          <a:xfrm>
            <a:off x="5216760" y="1348200"/>
            <a:ext cx="3962160" cy="228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fr-FR" sz="3600" spc="-1" strike="noStrike">
                <a:solidFill>
                  <a:srgbClr val="0070c0"/>
                </a:solidFill>
                <a:latin typeface="Arial"/>
                <a:ea typeface="DejaVu Sans"/>
              </a:rPr>
              <a:t>Au service et à la plonge, Lili, Laurie, Céline, Célia et Ludivine.</a:t>
            </a:r>
            <a:endParaRPr b="0" lang="fr-F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" dur="indefinite" restart="never" nodeType="tmRoot">
          <p:childTnLst>
            <p:seq>
              <p:cTn id="22" dur="indefinite" nodeType="mainSeq">
                <p:childTnLst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457200" y="365040"/>
            <a:ext cx="11242080" cy="188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>
              <a:lnSpc>
                <a:spcPct val="90000"/>
              </a:lnSpc>
              <a:buNone/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  <a:ea typeface="DejaVu Sans"/>
              </a:rPr>
              <a:t>Cette semaine, les cuisiniers nous proposent des menus </a:t>
            </a:r>
            <a:r>
              <a:rPr b="1" i="1" lang="fr-FR" sz="4400" spc="-1" strike="noStrike">
                <a:solidFill>
                  <a:srgbClr val="00b050"/>
                </a:solidFill>
                <a:latin typeface="Arial"/>
                <a:ea typeface="DejaVu Sans"/>
              </a:rPr>
              <a:t>« alimentation durable ».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subTitle"/>
          </p:nvPr>
        </p:nvSpPr>
        <p:spPr>
          <a:xfrm>
            <a:off x="838080" y="2786760"/>
            <a:ext cx="10514880" cy="1022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4400" spc="-1" strike="noStrike">
                <a:solidFill>
                  <a:srgbClr val="000000"/>
                </a:solidFill>
                <a:latin typeface="Arial"/>
                <a:ea typeface="DejaVu Sans"/>
              </a:rPr>
              <a:t>Et nous comptons sur vous pour finir vos assiettes!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2800" spc="-1" strike="noStrike">
              <a:latin typeface="Arial"/>
            </a:endParaRPr>
          </a:p>
        </p:txBody>
      </p:sp>
      <p:pic>
        <p:nvPicPr>
          <p:cNvPr id="168" name="Image 1" descr=""/>
          <p:cNvPicPr/>
          <p:nvPr/>
        </p:nvPicPr>
        <p:blipFill>
          <a:blip r:embed="rId1"/>
          <a:stretch/>
        </p:blipFill>
        <p:spPr>
          <a:xfrm>
            <a:off x="6802200" y="3429000"/>
            <a:ext cx="3689640" cy="2682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7" dur="indefinite" restart="never" nodeType="tmRoot">
          <p:childTnLst>
            <p:seq>
              <p:cTn id="38" dur="indefinite" nodeType="mainSeq">
                <p:childTnLst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/>
          <p:nvPr/>
        </p:nvSpPr>
        <p:spPr>
          <a:xfrm>
            <a:off x="838080" y="365040"/>
            <a:ext cx="10514880" cy="128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90000"/>
              </a:lnSpc>
              <a:buNone/>
            </a:pPr>
            <a:r>
              <a:rPr b="1" lang="fr-FR" sz="4800" spc="-1" strike="noStrike" u="sng">
                <a:solidFill>
                  <a:srgbClr val="000000"/>
                </a:solidFill>
                <a:uFillTx/>
                <a:latin typeface="Calibri Light"/>
                <a:ea typeface="DejaVu Sans"/>
              </a:rPr>
              <a:t>Quelques règles sur la demi-pension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170" name="CustomShape 2"/>
          <p:cNvSpPr/>
          <p:nvPr/>
        </p:nvSpPr>
        <p:spPr>
          <a:xfrm>
            <a:off x="387000" y="1690200"/>
            <a:ext cx="10966320" cy="3441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  <a:buNone/>
            </a:pPr>
            <a:r>
              <a:rPr b="1" i="1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La courtoisie est de mise!</a:t>
            </a:r>
            <a:endParaRPr b="0" lang="fr-FR" sz="4400" spc="-1" strike="noStrike">
              <a:latin typeface="Arial"/>
            </a:endParaRPr>
          </a:p>
          <a:p>
            <a:pPr marL="571680" indent="-5713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fr-FR" sz="4400" spc="-1" strike="noStrike">
                <a:solidFill>
                  <a:srgbClr val="0000cd"/>
                </a:solidFill>
                <a:latin typeface="Calibri"/>
                <a:ea typeface="DejaVu Sans"/>
              </a:rPr>
              <a:t>Sois poli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, ne ralentis pas le service.</a:t>
            </a:r>
            <a:endParaRPr b="0" lang="fr-FR" sz="4400" spc="-1" strike="noStrike">
              <a:latin typeface="Arial"/>
            </a:endParaRPr>
          </a:p>
          <a:p>
            <a:pPr marL="571680" indent="-5713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fr-FR" sz="4400" spc="-1" strike="noStrike">
                <a:solidFill>
                  <a:srgbClr val="0000cd"/>
                </a:solidFill>
                <a:latin typeface="Calibri"/>
                <a:ea typeface="DejaVu Sans"/>
              </a:rPr>
              <a:t>Respecte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fr-FR" sz="4400" spc="-1" strike="noStrike">
                <a:solidFill>
                  <a:srgbClr val="0000cd"/>
                </a:solidFill>
                <a:latin typeface="Calibri"/>
                <a:ea typeface="DejaVu Sans"/>
              </a:rPr>
              <a:t>le travail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du personnel de cuisine.</a:t>
            </a:r>
            <a:endParaRPr b="0" lang="fr-FR" sz="4400" spc="-1" strike="noStrike">
              <a:latin typeface="Arial"/>
            </a:endParaRPr>
          </a:p>
          <a:p>
            <a:pPr marL="571680" indent="-5713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fr-FR" sz="4400" spc="-1" strike="noStrike">
                <a:solidFill>
                  <a:srgbClr val="0000cd"/>
                </a:solidFill>
                <a:latin typeface="Calibri"/>
                <a:ea typeface="DejaVu Sans"/>
              </a:rPr>
              <a:t>Respecte la nourriture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, ne gaspille pas.</a:t>
            </a:r>
            <a:endParaRPr b="0" lang="fr-FR" sz="4400" spc="-1" strike="noStrike">
              <a:latin typeface="Arial"/>
            </a:endParaRPr>
          </a:p>
          <a:p>
            <a:pPr marL="571680" indent="-5713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fr-FR" sz="4400" spc="-1" strike="noStrike">
                <a:solidFill>
                  <a:srgbClr val="0000cd"/>
                </a:solidFill>
                <a:latin typeface="Calibri"/>
                <a:ea typeface="DejaVu Sans"/>
              </a:rPr>
              <a:t>Mange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proprement et dans le calme.</a:t>
            </a:r>
            <a:endParaRPr b="0" lang="fr-FR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3" dur="indefinite" restart="never" nodeType="tmRoot">
          <p:childTnLst>
            <p:seq>
              <p:cTn id="44" dur="indefinite" nodeType="mainSeq">
                <p:childTnLst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/>
          <p:nvPr/>
        </p:nvSpPr>
        <p:spPr>
          <a:xfrm>
            <a:off x="193320" y="404280"/>
            <a:ext cx="11728080" cy="601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91000"/>
          </a:bodyPr>
          <a:p>
            <a:pPr algn="ctr">
              <a:lnSpc>
                <a:spcPct val="90000"/>
              </a:lnSpc>
              <a:spcBef>
                <a:spcPts val="1001"/>
              </a:spcBef>
              <a:buNone/>
            </a:pPr>
            <a:r>
              <a:rPr b="1" i="1" lang="fr-FR" sz="44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Ton plateau se compose</a:t>
            </a:r>
            <a:endParaRPr b="0" lang="fr-FR" sz="4400" spc="-1" strike="noStrike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D’une </a:t>
            </a:r>
            <a:r>
              <a:rPr b="1" lang="fr-FR" sz="4400" spc="-1" strike="noStrike">
                <a:solidFill>
                  <a:srgbClr val="10a013"/>
                </a:solidFill>
                <a:latin typeface="Calibri"/>
                <a:ea typeface="DejaVu Sans"/>
              </a:rPr>
              <a:t>entrée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(bar à salades: sers-toi raisonnablement et à la fin, si tu as encore faim, tu peux te resservir)</a:t>
            </a:r>
            <a:endParaRPr b="0" lang="fr-FR" sz="4400" spc="-1" strike="noStrike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D’un </a:t>
            </a:r>
            <a:r>
              <a:rPr b="1" lang="fr-FR" sz="4400" spc="-1" strike="noStrike">
                <a:solidFill>
                  <a:srgbClr val="10a013"/>
                </a:solidFill>
                <a:latin typeface="Calibri"/>
                <a:ea typeface="DejaVu Sans"/>
              </a:rPr>
              <a:t>laitage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(tu peux demander un yaourt nature)</a:t>
            </a:r>
            <a:endParaRPr b="0" lang="fr-FR" sz="4400" spc="-1" strike="noStrike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D’un </a:t>
            </a:r>
            <a:r>
              <a:rPr b="1" lang="fr-FR" sz="4400" spc="-1" strike="noStrike">
                <a:solidFill>
                  <a:srgbClr val="10a013"/>
                </a:solidFill>
                <a:latin typeface="Calibri"/>
                <a:ea typeface="DejaVu Sans"/>
              </a:rPr>
              <a:t>dessert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(tu peux demander un fruit)</a:t>
            </a:r>
            <a:endParaRPr b="0" lang="fr-FR" sz="4400" spc="-1" strike="noStrike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D’un </a:t>
            </a:r>
            <a:r>
              <a:rPr b="1" lang="fr-FR" sz="4400" spc="-1" strike="noStrike">
                <a:solidFill>
                  <a:srgbClr val="10a013"/>
                </a:solidFill>
                <a:latin typeface="Calibri"/>
                <a:ea typeface="DejaVu Sans"/>
              </a:rPr>
              <a:t>plat chaud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(tu peux demander une portion </a:t>
            </a:r>
            <a:r>
              <a:rPr b="1" lang="fr-FR" sz="44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plus ou moins grosse 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suivant ton appétit, mais tu dois veiller à goûter de tout pour varier ton alimentation)</a:t>
            </a:r>
            <a:endParaRPr b="0" lang="fr-FR" sz="4400" spc="-1" strike="noStrike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De </a:t>
            </a:r>
            <a:r>
              <a:rPr b="1" lang="fr-FR" sz="4400" spc="-1" strike="noStrike">
                <a:solidFill>
                  <a:srgbClr val="10a013"/>
                </a:solidFill>
                <a:latin typeface="Calibri"/>
                <a:ea typeface="DejaVu Sans"/>
              </a:rPr>
              <a:t>pain</a:t>
            </a:r>
            <a:r>
              <a:rPr b="0" lang="fr-FR" sz="4400" spc="-1" strike="noStrike">
                <a:solidFill>
                  <a:srgbClr val="000000"/>
                </a:solidFill>
                <a:latin typeface="Calibri"/>
                <a:ea typeface="DejaVu Sans"/>
              </a:rPr>
              <a:t> (2 tranches maxi pour commencer)</a:t>
            </a:r>
            <a:endParaRPr b="0" lang="fr-FR" sz="44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endParaRPr b="0" lang="fr-FR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1" dur="indefinite" restart="never" nodeType="tmRoot">
          <p:childTnLst>
            <p:seq>
              <p:cTn id="62" dur="indefinite" nodeType="mainSeq">
                <p:childTnLst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/>
          <p:nvPr/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rmAutofit/>
          </a:bodyPr>
          <a:p>
            <a:pPr algn="ctr">
              <a:lnSpc>
                <a:spcPct val="90000"/>
              </a:lnSpc>
              <a:buNone/>
            </a:pPr>
            <a:br>
              <a:rPr sz="1800"/>
            </a:br>
            <a:br>
              <a:rPr sz="1800"/>
            </a:br>
            <a:endParaRPr b="0" lang="fr-FR" sz="1800" spc="-1" strike="noStrike">
              <a:latin typeface="Arial"/>
            </a:endParaRPr>
          </a:p>
        </p:txBody>
      </p:sp>
      <p:pic>
        <p:nvPicPr>
          <p:cNvPr id="173" name="Image 4" descr=""/>
          <p:cNvPicPr/>
          <p:nvPr/>
        </p:nvPicPr>
        <p:blipFill>
          <a:blip r:embed="rId1"/>
          <a:stretch/>
        </p:blipFill>
        <p:spPr>
          <a:xfrm>
            <a:off x="5400000" y="2315160"/>
            <a:ext cx="6120000" cy="4398480"/>
          </a:xfrm>
          <a:prstGeom prst="rect">
            <a:avLst/>
          </a:prstGeom>
          <a:ln w="0">
            <a:noFill/>
          </a:ln>
        </p:spPr>
      </p:pic>
      <p:sp>
        <p:nvSpPr>
          <p:cNvPr id="174" name="TextShape 2"/>
          <p:cNvSpPr/>
          <p:nvPr/>
        </p:nvSpPr>
        <p:spPr>
          <a:xfrm>
            <a:off x="990720" y="660240"/>
            <a:ext cx="9143280" cy="165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74000"/>
          </a:bodyPr>
          <a:p>
            <a:pPr>
              <a:lnSpc>
                <a:spcPct val="90000"/>
              </a:lnSpc>
              <a:spcBef>
                <a:spcPts val="1001"/>
              </a:spcBef>
              <a:buNone/>
            </a:pPr>
            <a:r>
              <a:rPr b="1" lang="fr-FR" sz="4800" spc="-1" strike="noStrike" u="sng">
                <a:solidFill>
                  <a:srgbClr val="ff0000"/>
                </a:solidFill>
                <a:uFillTx/>
                <a:latin typeface="Calibri"/>
                <a:ea typeface="DejaVu Sans"/>
              </a:rPr>
              <a:t>Pour info:</a:t>
            </a:r>
            <a:endParaRPr b="0" lang="fr-FR" sz="4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</a:pPr>
            <a:r>
              <a:rPr b="1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Chaque jour, dans notre collège, en moyenne </a:t>
            </a:r>
            <a:r>
              <a:rPr b="1" lang="fr-FR" sz="4800" spc="-1" strike="noStrike">
                <a:solidFill>
                  <a:srgbClr val="ff0000"/>
                </a:solidFill>
                <a:latin typeface="Calibri"/>
                <a:ea typeface="DejaVu Sans"/>
              </a:rPr>
              <a:t>40 kg* </a:t>
            </a:r>
            <a:r>
              <a:rPr b="1" lang="fr-FR" sz="4800" spc="-1" strike="noStrike">
                <a:solidFill>
                  <a:srgbClr val="000000"/>
                </a:solidFill>
                <a:latin typeface="Calibri"/>
                <a:ea typeface="DejaVu Sans"/>
              </a:rPr>
              <a:t>de nourriture partent à la poubelle.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175" name="ZoneTexte 1"/>
          <p:cNvSpPr/>
          <p:nvPr/>
        </p:nvSpPr>
        <p:spPr>
          <a:xfrm>
            <a:off x="902160" y="2880000"/>
            <a:ext cx="4137840" cy="155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i="1" lang="fr-FR" sz="3200" spc="-1" strike="noStrike">
                <a:solidFill>
                  <a:srgbClr val="ff0000"/>
                </a:solidFill>
                <a:latin typeface="Arial"/>
                <a:ea typeface="DejaVu Sans"/>
              </a:rPr>
              <a:t>*40kg de nourriture représente un repas pour 80 personnes!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</TotalTime>
  <Application>LibreOffice/7.3.2.2$Windows_X86_64 LibreOffice_project/49f2b1bff42cfccbd8f788c8dc32c1c309559be0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2018-12-10T10:33:49Z</dcterms:created>
  <dc:creator>Martine BAREL</dc:creator>
  <dc:description/>
  <dc:language>fr-FR</dc:language>
  <cp:lastModifiedBy/>
  <dcterms:modified xsi:type="dcterms:W3CDTF">2022-06-09T21:37:22Z</dcterms:modified>
  <cp:revision>40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r8>0</vt:r8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MMClips">
    <vt:r8>0</vt:r8>
  </property>
  <property fmtid="{D5CDD505-2E9C-101B-9397-08002B2CF9AE}" pid="6" name="Notes">
    <vt:r8>0</vt:r8>
  </property>
  <property fmtid="{D5CDD505-2E9C-101B-9397-08002B2CF9AE}" pid="7" name="PresentationFormat">
    <vt:lpwstr>Grand écran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r8>11</vt:r8>
  </property>
</Properties>
</file>